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81" r:id="rId3"/>
    <p:sldId id="282" r:id="rId4"/>
    <p:sldId id="283" r:id="rId5"/>
    <p:sldId id="284" r:id="rId6"/>
    <p:sldId id="295" r:id="rId7"/>
    <p:sldId id="297" r:id="rId8"/>
    <p:sldId id="285" r:id="rId9"/>
    <p:sldId id="286" r:id="rId10"/>
    <p:sldId id="293" r:id="rId11"/>
    <p:sldId id="290" r:id="rId12"/>
    <p:sldId id="291" r:id="rId13"/>
    <p:sldId id="298" r:id="rId14"/>
    <p:sldId id="300" r:id="rId15"/>
    <p:sldId id="301" r:id="rId16"/>
    <p:sldId id="292" r:id="rId17"/>
    <p:sldId id="299" r:id="rId18"/>
    <p:sldId id="289" r:id="rId19"/>
    <p:sldId id="288" r:id="rId20"/>
  </p:sldIdLst>
  <p:sldSz cx="9144000" cy="6858000" type="screen4x3"/>
  <p:notesSz cx="6858000" cy="9144000"/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7402"/>
    <a:srgbClr val="DE5F00"/>
    <a:srgbClr val="F66900"/>
    <a:srgbClr val="17375E"/>
    <a:srgbClr val="385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3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12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3E9B452-624C-4869-9B79-CE448F454AAA}" type="datetimeFigureOut">
              <a:rPr lang="ru-RU"/>
              <a:pPr>
                <a:defRPr/>
              </a:pPr>
              <a:t>07.12.2021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2BBD69F0-B7FF-4367-907B-BD122805D74A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00146" y="3486150"/>
            <a:ext cx="3429030" cy="1609725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1381126" y="590550"/>
            <a:ext cx="6772274" cy="2828925"/>
          </a:xfrm>
        </p:spPr>
        <p:txBody>
          <a:bodyPr anchor="ctr">
            <a:normAutofit/>
          </a:bodyPr>
          <a:lstStyle>
            <a:lvl1pPr marL="0" indent="0">
              <a:buNone/>
              <a:tabLst/>
              <a:defRPr sz="28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908635631"/>
      </p:ext>
    </p:extLst>
  </p:cSld>
  <p:clrMapOvr>
    <a:masterClrMapping/>
  </p:clrMapOvr>
  <p:transition>
    <p:dissolv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0EEC852-60D7-4725-B3D4-6BB90670E135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780230967"/>
      </p:ext>
    </p:extLst>
  </p:cSld>
  <p:clrMapOvr>
    <a:masterClrMapping/>
  </p:clrMapOvr>
  <p:transition>
    <p:dissolv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038225"/>
            <a:ext cx="6019800" cy="50879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BC34F4E-239B-4543-A405-8D3DC5165BC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38115896"/>
      </p:ext>
    </p:extLst>
  </p:cSld>
  <p:clrMapOvr>
    <a:masterClrMapping/>
  </p:clrMapOvr>
  <p:transition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20F4EBA-FC2C-414D-A6A4-1477B673CE30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21357539"/>
      </p:ext>
    </p:extLst>
  </p:cSld>
  <p:clrMapOvr>
    <a:masterClrMapping/>
  </p:clrMapOvr>
  <p:transition>
    <p:dissolv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1057275"/>
            <a:ext cx="7772400" cy="334962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9571751-1811-41AD-8B27-0D4993B9FDC8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99031092"/>
      </p:ext>
    </p:extLst>
  </p:cSld>
  <p:clrMapOvr>
    <a:masterClrMapping/>
  </p:clrMapOvr>
  <p:transition>
    <p:dissolv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lang="ru-RU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lang="ru-RU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defRPr lang="ru-RU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>
              <a:defRPr lang="ru-RU" sz="1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>
              <a:defRPr lang="ru-RU" sz="1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55B0D97-06A7-4D6F-A350-5FB579E8D08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797437300"/>
      </p:ext>
    </p:extLst>
  </p:cSld>
  <p:clrMapOvr>
    <a:masterClrMapping/>
  </p:clrMapOvr>
  <p:transition>
    <p:dissolv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E57EFC3-C040-4060-A2FC-B5434F7D78B3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80355238"/>
      </p:ext>
    </p:extLst>
  </p:cSld>
  <p:clrMapOvr>
    <a:masterClrMapping/>
  </p:clrMapOvr>
  <p:transition>
    <p:dissolv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E44A900-2C3D-4782-A3F7-71B76C1CB52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61682041"/>
      </p:ext>
    </p:extLst>
  </p:cSld>
  <p:clrMapOvr>
    <a:masterClrMapping/>
  </p:clrMapOvr>
  <p:transition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150761B-BF7B-4EB8-94D3-128B6F0119D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62965300"/>
      </p:ext>
    </p:extLst>
  </p:cSld>
  <p:clrMapOvr>
    <a:masterClrMapping/>
  </p:clrMapOvr>
  <p:transition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996533"/>
            <a:ext cx="3008313" cy="101959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990600"/>
            <a:ext cx="5111750" cy="5135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2010191"/>
            <a:ext cx="3008313" cy="411597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BAB04BE-005B-4677-9811-03C16CB470CB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41423845"/>
      </p:ext>
    </p:extLst>
  </p:cSld>
  <p:clrMapOvr>
    <a:masterClrMapping/>
  </p:clrMapOvr>
  <p:transition>
    <p:dissolv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4800600"/>
            <a:ext cx="8610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33375" y="612775"/>
            <a:ext cx="855345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04800" y="5367338"/>
            <a:ext cx="8610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CC5FA89-60D0-4AF3-8107-BCD465EBF59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98774551"/>
      </p:ext>
    </p:extLst>
  </p:cSld>
  <p:clrMapOvr>
    <a:masterClrMapping/>
  </p:clrMapOvr>
  <p:transition>
    <p:dissolv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0338"/>
            <a:ext cx="8458200" cy="887412"/>
          </a:xfrm>
          <a:prstGeom prst="rect">
            <a:avLst/>
          </a:prstGeom>
          <a:effectLst>
            <a:outerShdw blurRad="25400" dist="25400" dir="2400000" algn="ctr" rotWithShape="0">
              <a:schemeClr val="tx1">
                <a:lumMod val="65000"/>
                <a:lumOff val="35000"/>
                <a:alpha val="71000"/>
              </a:scheme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076325"/>
            <a:ext cx="8458200" cy="504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43938" y="6446838"/>
            <a:ext cx="461962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solidFill>
                  <a:srgbClr val="262626"/>
                </a:solidFill>
                <a:cs typeface="Arial" panose="020B0604020202020204" pitchFamily="34" charset="0"/>
              </a:defRPr>
            </a:lvl1pPr>
          </a:lstStyle>
          <a:p>
            <a:fld id="{691E6058-0BA2-4264-9A41-A73ACA0E457E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61" r:id="rId2"/>
    <p:sldLayoutId id="2147483962" r:id="rId3"/>
    <p:sldLayoutId id="2147483963" r:id="rId4"/>
    <p:sldLayoutId id="2147483964" r:id="rId5"/>
    <p:sldLayoutId id="2147483965" r:id="rId6"/>
    <p:sldLayoutId id="2147483966" r:id="rId7"/>
    <p:sldLayoutId id="2147483967" r:id="rId8"/>
    <p:sldLayoutId id="2147483968" r:id="rId9"/>
    <p:sldLayoutId id="2147483969" r:id="rId10"/>
    <p:sldLayoutId id="2147483970" r:id="rId11"/>
  </p:sldLayoutIdLst>
  <p:transition>
    <p:dissolv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rgbClr val="DD7E0E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DD7E0E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DD7E0E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DD7E0E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DD7E0E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DD7E0E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DD7E0E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DD7E0E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DD7E0E"/>
          </a:solidFill>
          <a:latin typeface="Arial" charset="0"/>
          <a:cs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Clr>
          <a:srgbClr val="DD7E0E"/>
        </a:buClr>
        <a:buSzPct val="80000"/>
        <a:buFont typeface="Wingdings" panose="05000000000000000000" pitchFamily="2" charset="2"/>
        <a:buChar char="§"/>
        <a:tabLst>
          <a:tab pos="179388" algn="l"/>
        </a:tabLst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38163" indent="-273050" algn="l" rtl="0" eaLnBrk="0" fontAlgn="base" hangingPunct="0">
        <a:spcBef>
          <a:spcPct val="20000"/>
        </a:spcBef>
        <a:spcAft>
          <a:spcPct val="0"/>
        </a:spcAft>
        <a:buClr>
          <a:srgbClr val="DD7E0E"/>
        </a:buClr>
        <a:buFont typeface="Arial" panose="020B0604020202020204" pitchFamily="34" charset="0"/>
        <a:buChar char="–"/>
        <a:defRPr sz="28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2pPr>
      <a:lvl3pPr marL="717550" indent="-179388" algn="l" rtl="0" eaLnBrk="0" fontAlgn="base" hangingPunct="0">
        <a:spcBef>
          <a:spcPct val="20000"/>
        </a:spcBef>
        <a:spcAft>
          <a:spcPct val="0"/>
        </a:spcAft>
        <a:buClr>
          <a:srgbClr val="DD7E0E"/>
        </a:buClr>
        <a:buFont typeface="Arial" panose="020B0604020202020204" pitchFamily="34" charset="0"/>
        <a:buChar char="•"/>
        <a:defRPr sz="1600" kern="1200">
          <a:solidFill>
            <a:srgbClr val="595959"/>
          </a:solidFill>
          <a:latin typeface="Arial" pitchFamily="34" charset="0"/>
          <a:ea typeface="+mn-ea"/>
          <a:cs typeface="Arial" pitchFamily="34" charset="0"/>
        </a:defRPr>
      </a:lvl3pPr>
      <a:lvl4pPr marL="896938" indent="-179388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400" kern="1200">
          <a:solidFill>
            <a:srgbClr val="595959"/>
          </a:solidFill>
          <a:latin typeface="Arial" pitchFamily="34" charset="0"/>
          <a:ea typeface="+mn-ea"/>
          <a:cs typeface="Arial" pitchFamily="34" charset="0"/>
        </a:defRPr>
      </a:lvl4pPr>
      <a:lvl5pPr marL="1076325" indent="-2730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200" kern="1200">
          <a:solidFill>
            <a:srgbClr val="595959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013" y="6180138"/>
            <a:ext cx="2489200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10"/>
          <p:cNvSpPr>
            <a:spLocks noChangeArrowheads="1"/>
          </p:cNvSpPr>
          <p:nvPr/>
        </p:nvSpPr>
        <p:spPr bwMode="auto">
          <a:xfrm>
            <a:off x="1069975" y="1660525"/>
            <a:ext cx="7488238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1600">
                <a:latin typeface="Times New Roman" panose="02020603050405020304" pitchFamily="18" charset="0"/>
                <a:cs typeface="Times New Roman" panose="02020603050405020304" pitchFamily="18" charset="0"/>
              </a:rPr>
              <a:t>Отделение</a:t>
            </a:r>
            <a:r>
              <a:rPr lang="en-US" altLang="ru-RU" sz="160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altLang="ru-RU" sz="160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Информационных технологий </a:t>
            </a:r>
            <a:r>
              <a:rPr lang="ru-RU" altLang="ru-RU" sz="2200">
                <a:cs typeface="Arial" panose="020B0604020202020204" pitchFamily="34" charset="0"/>
              </a:rPr>
              <a:t> </a:t>
            </a:r>
            <a:endParaRPr lang="en-US" altLang="ru-RU" sz="2200">
              <a:cs typeface="Arial" panose="020B0604020202020204" pitchFamily="34" charset="0"/>
            </a:endParaRPr>
          </a:p>
          <a:p>
            <a:pPr eaLnBrk="1" hangingPunct="1"/>
            <a:r>
              <a:rPr lang="ru-RU" altLang="ru-RU" sz="1600">
                <a:latin typeface="Times New Roman" panose="02020603050405020304" pitchFamily="18" charset="0"/>
                <a:cs typeface="Times New Roman" panose="02020603050405020304" pitchFamily="18" charset="0"/>
              </a:rPr>
              <a:t>Специальность:</a:t>
            </a:r>
            <a:r>
              <a:rPr lang="en-US" altLang="ru-RU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1600">
                <a:latin typeface="Times New Roman" panose="02020603050405020304" pitchFamily="18" charset="0"/>
                <a:cs typeface="Times New Roman" panose="02020603050405020304" pitchFamily="18" charset="0"/>
              </a:rPr>
              <a:t>09.02.03 «Программирование в компьютерных системах»</a:t>
            </a:r>
            <a:endParaRPr lang="ru-RU" altLang="ru-RU" sz="16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00" name="Rectangle 8"/>
          <p:cNvSpPr>
            <a:spLocks noChangeArrowheads="1"/>
          </p:cNvSpPr>
          <p:nvPr/>
        </p:nvSpPr>
        <p:spPr bwMode="auto">
          <a:xfrm>
            <a:off x="0" y="3348038"/>
            <a:ext cx="9144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«Разработка АРМ для гражданина в статусе «самозанятый»(</a:t>
            </a:r>
            <a:r>
              <a:rPr lang="en-US" altLang="ru-RU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desktop)</a:t>
            </a:r>
            <a:r>
              <a:rPr lang="ru-RU" altLang="ru-RU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</p:txBody>
      </p:sp>
      <p:graphicFrame>
        <p:nvGraphicFramePr>
          <p:cNvPr id="12" name="Group 23"/>
          <p:cNvGraphicFramePr>
            <a:graphicFrameLocks noGrp="1"/>
          </p:cNvGraphicFramePr>
          <p:nvPr/>
        </p:nvGraphicFramePr>
        <p:xfrm>
          <a:off x="128588" y="4068763"/>
          <a:ext cx="9015412" cy="669932"/>
        </p:xfrm>
        <a:graphic>
          <a:graphicData uri="http://schemas.openxmlformats.org/drawingml/2006/table">
            <a:tbl>
              <a:tblPr/>
              <a:tblGrid>
                <a:gridCol w="153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771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Студент</a:t>
                      </a:r>
                    </a:p>
                  </a:txBody>
                  <a:tcPr marL="91446" marR="91446" marT="45563" marB="45563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Свежов Артём Геннадьевич</a:t>
                      </a:r>
                      <a:endParaRPr kumimoji="0" lang="ru-RU" sz="16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6" marR="91446" marT="45563" marB="4556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Руководитель </a:t>
                      </a:r>
                    </a:p>
                  </a:txBody>
                  <a:tcPr marL="91446" marR="91446" marT="45563" marB="45563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lang="ru-RU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Карелина Ирина Владимировна</a:t>
                      </a:r>
                      <a:endParaRPr kumimoji="0" 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6" marR="91446" marT="45563" marB="4556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106" name="Rectangle 4"/>
          <p:cNvSpPr>
            <a:spLocks noChangeArrowheads="1"/>
          </p:cNvSpPr>
          <p:nvPr/>
        </p:nvSpPr>
        <p:spPr bwMode="auto">
          <a:xfrm>
            <a:off x="1069975" y="142875"/>
            <a:ext cx="7572375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ru-RU" altLang="ru-RU" sz="1100" b="1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ЦИФРОВОГО РАЗВИТИЯ,</a:t>
            </a:r>
            <a:endParaRPr lang="ru-RU" altLang="ru-RU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altLang="ru-RU" sz="1100" b="1">
                <a:latin typeface="Times New Roman" panose="02020603050405020304" pitchFamily="18" charset="0"/>
                <a:cs typeface="Times New Roman" panose="02020603050405020304" pitchFamily="18" charset="0"/>
              </a:rPr>
              <a:t>СВЯЗИ И МАССОВЫХ КОММУНИКАЦИЙ РОССИЙСКОЙ ФЕДЕРАЦИИ</a:t>
            </a:r>
            <a:endParaRPr lang="ru-RU" altLang="ru-RU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altLang="ru-RU" sz="1100" b="1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altLang="ru-RU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altLang="ru-RU" sz="1100" b="1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БЮДЖЕТНОЕ ОБРАЗОВАТЕЛЬНОЕ УЧРЕЖДЕНИЕ ВЫСШЕГО ОБРАЗОВАНИЯ</a:t>
            </a:r>
            <a:endParaRPr lang="ru-RU" altLang="ru-RU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altLang="ru-RU" sz="1100" b="1">
                <a:latin typeface="Times New Roman" panose="02020603050405020304" pitchFamily="18" charset="0"/>
                <a:cs typeface="Times New Roman" panose="02020603050405020304" pitchFamily="18" charset="0"/>
              </a:rPr>
              <a:t>«САНКТ-ПЕТЕРБУРГСКИЙ ГОСУДАРСТВЕННЫЙ УНИВЕРСИТЕТ ТЕЛЕКОММУНИКАЦИЙ ИМ. ПРОФ. М.А. БОНЧ-БРУЕВИЧА»</a:t>
            </a:r>
            <a:endParaRPr lang="ru-RU" altLang="ru-RU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altLang="ru-RU" sz="1100" b="1">
                <a:latin typeface="Times New Roman" panose="02020603050405020304" pitchFamily="18" charset="0"/>
                <a:cs typeface="Times New Roman" panose="02020603050405020304" pitchFamily="18" charset="0"/>
              </a:rPr>
              <a:t>(СПбГУТ)</a:t>
            </a:r>
            <a:endParaRPr lang="ru-RU" altLang="ru-RU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altLang="ru-RU" sz="1100" b="1">
                <a:latin typeface="Times New Roman" panose="02020603050405020304" pitchFamily="18" charset="0"/>
                <a:cs typeface="Times New Roman" panose="02020603050405020304" pitchFamily="18" charset="0"/>
              </a:rPr>
              <a:t>Санкт-Петербургский колледж телекоммуникаций им. Э.Т. Кренкеля</a:t>
            </a:r>
            <a:endParaRPr lang="ru-RU" altLang="ru-RU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07" name="Rectangle 8"/>
          <p:cNvSpPr>
            <a:spLocks noChangeArrowheads="1"/>
          </p:cNvSpPr>
          <p:nvPr/>
        </p:nvSpPr>
        <p:spPr bwMode="auto">
          <a:xfrm>
            <a:off x="0" y="2393950"/>
            <a:ext cx="9144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b="1"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 КВАЛИФИКАЦИОННАЯ  РАБОТА</a:t>
            </a:r>
          </a:p>
          <a:p>
            <a:pPr algn="ctr" eaLnBrk="1" hangingPunct="1"/>
            <a:r>
              <a:rPr lang="ru-RU" altLang="ru-RU" b="1">
                <a:latin typeface="Times New Roman" panose="02020603050405020304" pitchFamily="18" charset="0"/>
                <a:cs typeface="Times New Roman" panose="02020603050405020304" pitchFamily="18" charset="0"/>
              </a:rPr>
              <a:t>(проект)</a:t>
            </a:r>
          </a:p>
        </p:txBody>
      </p:sp>
      <p:sp>
        <p:nvSpPr>
          <p:cNvPr id="4108" name="Rectangle 3"/>
          <p:cNvSpPr txBox="1">
            <a:spLocks noRot="1" noChangeArrowheads="1"/>
          </p:cNvSpPr>
          <p:nvPr/>
        </p:nvSpPr>
        <p:spPr bwMode="auto">
          <a:xfrm>
            <a:off x="0" y="6416675"/>
            <a:ext cx="91440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ru-RU" altLang="ru-RU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Санкт-Петербург 2021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6750" y="433070"/>
            <a:ext cx="9070499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marL="342900" indent="-342900" algn="ctr" fontAlgn="auto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1">
                  <a:shade val="75000"/>
                </a:schemeClr>
              </a:buClr>
              <a:buSzPct val="55000"/>
              <a:defRPr/>
            </a:pPr>
            <a:r>
              <a:rPr kumimoji="1" lang="ru-RU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Проектирование программного продукта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504824" y="1283970"/>
            <a:ext cx="8319135" cy="451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marL="342900" indent="-342900" algn="ctr" fontAlgn="auto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1">
                  <a:shade val="75000"/>
                </a:schemeClr>
              </a:buClr>
              <a:buSzPct val="55000"/>
              <a:defRPr/>
            </a:pPr>
            <a:r>
              <a:rPr kumimoji="1" lang="ru-RU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Диаграмма последовательностей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04825" y="1504951"/>
            <a:ext cx="8218488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marL="342900" indent="-342900" algn="ctr" fontAlgn="auto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1">
                  <a:shade val="75000"/>
                </a:schemeClr>
              </a:buClr>
              <a:buSzPct val="55000"/>
              <a:defRPr/>
            </a:pPr>
            <a:r>
              <a:rPr kumimoji="1" lang="ru-RU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Для просмотра</a:t>
            </a:r>
          </a:p>
        </p:txBody>
      </p:sp>
      <p:pic>
        <p:nvPicPr>
          <p:cNvPr id="133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2355850"/>
            <a:ext cx="5800725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33450" y="0"/>
            <a:ext cx="7786688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latin typeface="Times New Roman" panose="02020603050405020304" pitchFamily="18" charset="0"/>
                <a:cs typeface="Times New Roman" pitchFamily="18" charset="0"/>
              </a:rPr>
              <a:t>Свежов Артём Геннадьевич. Разработка АРМ гражданина в статусе «самозанятый»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desktop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1400" dirty="0">
                <a:latin typeface="Times New Roman" panose="02020603050405020304" pitchFamily="18" charset="0"/>
                <a:cs typeface="Times New Roman" pitchFamily="18" charset="0"/>
              </a:rPr>
              <a:t> </a:t>
            </a:r>
            <a:endParaRPr lang="ru-RU" sz="14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465030"/>
            <a:ext cx="9070499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marL="342900" indent="-342900" algn="ctr" fontAlgn="auto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1">
                  <a:shade val="75000"/>
                </a:schemeClr>
              </a:buClr>
              <a:buSzPct val="55000"/>
              <a:defRPr/>
            </a:pPr>
            <a:r>
              <a:rPr kumimoji="1" lang="ru-RU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Проектирование базы данных</a:t>
            </a:r>
          </a:p>
        </p:txBody>
      </p:sp>
      <p:pic>
        <p:nvPicPr>
          <p:cNvPr id="1433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8088"/>
            <a:ext cx="9144000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33450" y="0"/>
            <a:ext cx="7786688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latin typeface="Times New Roman" panose="02020603050405020304" pitchFamily="18" charset="0"/>
                <a:cs typeface="Times New Roman" pitchFamily="18" charset="0"/>
              </a:rPr>
              <a:t>Свежов Артём Геннадьевич. Разработка АРМ гражданина в статусе «самозанятый»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desktop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1400" dirty="0">
                <a:latin typeface="Times New Roman" panose="02020603050405020304" pitchFamily="18" charset="0"/>
                <a:cs typeface="Times New Roman" pitchFamily="18" charset="0"/>
              </a:rPr>
              <a:t> </a:t>
            </a:r>
            <a:endParaRPr lang="ru-RU" sz="14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6750" y="376253"/>
            <a:ext cx="9070499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marL="342900" indent="-342900" algn="ctr" fontAlgn="auto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1">
                  <a:shade val="75000"/>
                </a:schemeClr>
              </a:buClr>
              <a:buSzPct val="55000"/>
              <a:defRPr/>
            </a:pPr>
            <a:r>
              <a:rPr kumimoji="1" lang="ru-RU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Графический интерфейс пользователя</a:t>
            </a:r>
          </a:p>
        </p:txBody>
      </p:sp>
      <p:pic>
        <p:nvPicPr>
          <p:cNvPr id="15363" name="Рисунок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800" y="1477963"/>
            <a:ext cx="4027488" cy="477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Рисунок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8" y="1952625"/>
            <a:ext cx="4297362" cy="191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33450" y="0"/>
            <a:ext cx="7786688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latin typeface="Times New Roman" panose="02020603050405020304" pitchFamily="18" charset="0"/>
                <a:cs typeface="Times New Roman" pitchFamily="18" charset="0"/>
              </a:rPr>
              <a:t>Свежов Артём Геннадьевич. Разработка АРМ гражданина в статусе «самозанятый»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desktop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1400" dirty="0">
                <a:latin typeface="Times New Roman" panose="02020603050405020304" pitchFamily="18" charset="0"/>
                <a:cs typeface="Times New Roman" pitchFamily="18" charset="0"/>
              </a:rPr>
              <a:t> </a:t>
            </a:r>
            <a:endParaRPr lang="ru-RU" sz="14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Рисунок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1466850"/>
            <a:ext cx="6977063" cy="527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33450" y="0"/>
            <a:ext cx="7786688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latin typeface="Times New Roman" panose="02020603050405020304" pitchFamily="18" charset="0"/>
                <a:cs typeface="Times New Roman" pitchFamily="18" charset="0"/>
              </a:rPr>
              <a:t>Свежов Артём Геннадьевич. Разработка АРМ гражданина в статусе «самозанятый»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desktop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1400" dirty="0">
                <a:latin typeface="Times New Roman" panose="02020603050405020304" pitchFamily="18" charset="0"/>
                <a:cs typeface="Times New Roman" pitchFamily="18" charset="0"/>
              </a:rPr>
              <a:t> </a:t>
            </a:r>
            <a:endParaRPr lang="ru-RU" sz="14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6750" y="376253"/>
            <a:ext cx="9070499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marL="342900" indent="-342900" algn="ctr" fontAlgn="auto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1">
                  <a:shade val="75000"/>
                </a:schemeClr>
              </a:buClr>
              <a:buSzPct val="55000"/>
              <a:defRPr/>
            </a:pPr>
            <a:r>
              <a:rPr kumimoji="1" lang="ru-RU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Графический интерфейс пользователя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3450" y="0"/>
            <a:ext cx="7786688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latin typeface="Times New Roman" panose="02020603050405020304" pitchFamily="18" charset="0"/>
                <a:cs typeface="Times New Roman" pitchFamily="18" charset="0"/>
              </a:rPr>
              <a:t>Свежов Артём Геннадьевич. Разработка АРМ гражданина в статусе «самозанятый»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desktop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1400" dirty="0">
                <a:latin typeface="Times New Roman" panose="02020603050405020304" pitchFamily="18" charset="0"/>
                <a:cs typeface="Times New Roman" pitchFamily="18" charset="0"/>
              </a:rPr>
              <a:t> </a:t>
            </a:r>
            <a:endParaRPr lang="ru-RU" sz="14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6750" y="376253"/>
            <a:ext cx="9070499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marL="342900" indent="-342900" algn="ctr" fontAlgn="auto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1">
                  <a:shade val="75000"/>
                </a:schemeClr>
              </a:buClr>
              <a:buSzPct val="55000"/>
              <a:defRPr/>
            </a:pPr>
            <a:r>
              <a:rPr kumimoji="1" lang="ru-RU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Графический интерфейс пользователя</a:t>
            </a:r>
          </a:p>
        </p:txBody>
      </p:sp>
      <p:pic>
        <p:nvPicPr>
          <p:cNvPr id="17412" name="Рисунок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1049338"/>
            <a:ext cx="4729162" cy="356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Рисунок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2809875"/>
            <a:ext cx="5235575" cy="394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3450" y="0"/>
            <a:ext cx="7786688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latin typeface="Times New Roman" panose="02020603050405020304" pitchFamily="18" charset="0"/>
                <a:cs typeface="Times New Roman" pitchFamily="18" charset="0"/>
              </a:rPr>
              <a:t>Свежов Артём Геннадьевич. Разработка АРМ гражданина в статусе «самозанятый»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desktop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1400" dirty="0">
                <a:latin typeface="Times New Roman" panose="02020603050405020304" pitchFamily="18" charset="0"/>
                <a:cs typeface="Times New Roman" pitchFamily="18" charset="0"/>
              </a:rPr>
              <a:t> </a:t>
            </a:r>
            <a:endParaRPr lang="ru-RU" sz="14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91544" y="491170"/>
            <a:ext cx="9070499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342900" indent="-342900" algn="ctr" fontAlgn="auto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1">
                  <a:shade val="75000"/>
                </a:schemeClr>
              </a:buClr>
              <a:buSzPct val="55000"/>
              <a:defRPr/>
            </a:pPr>
            <a:r>
              <a:rPr kumimoji="1" lang="ru-RU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Демонстрация работы сервиса</a:t>
            </a:r>
          </a:p>
        </p:txBody>
      </p:sp>
      <p:pic>
        <p:nvPicPr>
          <p:cNvPr id="2" name="2021-06-03_19-13-3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1544" y="1342070"/>
            <a:ext cx="8601676" cy="51349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6749" y="307975"/>
            <a:ext cx="9070499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marL="342900" indent="-342900" algn="ctr" fontAlgn="auto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1">
                  <a:shade val="75000"/>
                </a:schemeClr>
              </a:buClr>
              <a:buSzPct val="55000"/>
              <a:defRPr/>
            </a:pPr>
            <a:r>
              <a:rPr kumimoji="1" lang="ru-RU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Тестирование</a:t>
            </a:r>
          </a:p>
        </p:txBody>
      </p:sp>
      <p:sp>
        <p:nvSpPr>
          <p:cNvPr id="19459" name="TextBox 5"/>
          <p:cNvSpPr txBox="1">
            <a:spLocks noChangeArrowheads="1"/>
          </p:cNvSpPr>
          <p:nvPr/>
        </p:nvSpPr>
        <p:spPr bwMode="auto">
          <a:xfrm>
            <a:off x="36513" y="1095375"/>
            <a:ext cx="9070975" cy="521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altLang="ru-RU" sz="2000">
                <a:latin typeface="Times New Roman" panose="02020603050405020304" pitchFamily="18" charset="0"/>
                <a:cs typeface="Calibri" panose="020F0502020204030204" pitchFamily="34" charset="0"/>
              </a:rPr>
              <a:t>тестирование добавления договора в рассрочку;</a:t>
            </a:r>
          </a:p>
          <a:p>
            <a:pPr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altLang="ru-RU" sz="2000">
                <a:latin typeface="Times New Roman" panose="02020603050405020304" pitchFamily="18" charset="0"/>
                <a:cs typeface="Calibri" panose="020F0502020204030204" pitchFamily="34" charset="0"/>
              </a:rPr>
              <a:t>тестирование добавления договора с единовременной оплатой;</a:t>
            </a:r>
          </a:p>
          <a:p>
            <a:pPr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altLang="ru-RU" sz="2000">
                <a:latin typeface="Times New Roman" panose="02020603050405020304" pitchFamily="18" charset="0"/>
                <a:cs typeface="Calibri" panose="020F0502020204030204" pitchFamily="34" charset="0"/>
              </a:rPr>
              <a:t>тестирование добавления страхователя</a:t>
            </a:r>
            <a:r>
              <a:rPr lang="en-US" altLang="ru-RU" sz="2000">
                <a:latin typeface="Times New Roman" panose="02020603050405020304" pitchFamily="18" charset="0"/>
                <a:cs typeface="Calibri" panose="020F0502020204030204" pitchFamily="34" charset="0"/>
              </a:rPr>
              <a:t>;</a:t>
            </a:r>
            <a:endParaRPr lang="ru-RU" altLang="ru-RU" sz="2000">
              <a:latin typeface="Times New Roman" panose="02020603050405020304" pitchFamily="18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altLang="ru-RU" sz="2000">
                <a:latin typeface="Times New Roman" panose="02020603050405020304" pitchFamily="18" charset="0"/>
                <a:cs typeface="Calibri" panose="020F0502020204030204" pitchFamily="34" charset="0"/>
              </a:rPr>
              <a:t>тестирование добавления вида страховки</a:t>
            </a:r>
            <a:r>
              <a:rPr lang="en-US" altLang="ru-RU" sz="2000">
                <a:latin typeface="Times New Roman" panose="02020603050405020304" pitchFamily="18" charset="0"/>
                <a:cs typeface="Calibri" panose="020F0502020204030204" pitchFamily="34" charset="0"/>
              </a:rPr>
              <a:t>;</a:t>
            </a:r>
            <a:endParaRPr lang="ru-RU" altLang="ru-RU" sz="2000">
              <a:latin typeface="Times New Roman" panose="02020603050405020304" pitchFamily="18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altLang="ru-RU" sz="2000">
                <a:latin typeface="Times New Roman" panose="02020603050405020304" pitchFamily="18" charset="0"/>
                <a:cs typeface="Calibri" panose="020F0502020204030204" pitchFamily="34" charset="0"/>
              </a:rPr>
              <a:t>тестирование просмотра договоров в рассрочку;</a:t>
            </a:r>
          </a:p>
          <a:p>
            <a:pPr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altLang="ru-RU" sz="2000">
                <a:latin typeface="Times New Roman" panose="02020603050405020304" pitchFamily="18" charset="0"/>
                <a:cs typeface="Calibri" panose="020F0502020204030204" pitchFamily="34" charset="0"/>
              </a:rPr>
              <a:t>тестирование просмотра договоров с единовременной оплатой;</a:t>
            </a:r>
          </a:p>
          <a:p>
            <a:pPr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altLang="ru-RU" sz="2000">
                <a:latin typeface="Times New Roman" panose="02020603050405020304" pitchFamily="18" charset="0"/>
                <a:cs typeface="Calibri" panose="020F0502020204030204" pitchFamily="34" charset="0"/>
              </a:rPr>
              <a:t>тестирование просмотра страхователей</a:t>
            </a:r>
            <a:r>
              <a:rPr lang="en-US" altLang="ru-RU" sz="2000">
                <a:latin typeface="Times New Roman" panose="02020603050405020304" pitchFamily="18" charset="0"/>
                <a:cs typeface="Calibri" panose="020F0502020204030204" pitchFamily="34" charset="0"/>
              </a:rPr>
              <a:t>;</a:t>
            </a:r>
            <a:endParaRPr lang="ru-RU" altLang="ru-RU" sz="2000">
              <a:latin typeface="Times New Roman" panose="02020603050405020304" pitchFamily="18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altLang="ru-RU" sz="2000">
                <a:latin typeface="Times New Roman" panose="02020603050405020304" pitchFamily="18" charset="0"/>
                <a:cs typeface="Calibri" panose="020F0502020204030204" pitchFamily="34" charset="0"/>
              </a:rPr>
              <a:t>тестирование просмотра видов страховки</a:t>
            </a:r>
            <a:r>
              <a:rPr lang="en-US" altLang="ru-RU" sz="2000">
                <a:latin typeface="Times New Roman" panose="02020603050405020304" pitchFamily="18" charset="0"/>
                <a:cs typeface="Calibri" panose="020F0502020204030204" pitchFamily="34" charset="0"/>
              </a:rPr>
              <a:t>;</a:t>
            </a:r>
            <a:endParaRPr lang="ru-RU" altLang="ru-RU" sz="2000">
              <a:latin typeface="Times New Roman" panose="02020603050405020304" pitchFamily="18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altLang="ru-RU" sz="2000">
                <a:latin typeface="Times New Roman" panose="02020603050405020304" pitchFamily="18" charset="0"/>
                <a:cs typeface="Calibri" panose="020F0502020204030204" pitchFamily="34" charset="0"/>
              </a:rPr>
              <a:t>тестирование фильтров договоров по месяцам;</a:t>
            </a:r>
          </a:p>
          <a:p>
            <a:pPr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altLang="ru-RU" sz="2000">
                <a:latin typeface="Times New Roman" panose="02020603050405020304" pitchFamily="18" charset="0"/>
                <a:cs typeface="Calibri" panose="020F0502020204030204" pitchFamily="34" charset="0"/>
              </a:rPr>
              <a:t>тестирование фильтров договоров по виду страховки;</a:t>
            </a:r>
          </a:p>
          <a:p>
            <a:pPr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altLang="ru-RU" sz="2000">
                <a:latin typeface="Times New Roman" panose="02020603050405020304" pitchFamily="18" charset="0"/>
                <a:cs typeface="Calibri" panose="020F0502020204030204" pitchFamily="34" charset="0"/>
              </a:rPr>
              <a:t>тестирование единовременной фильтрации обоих критериев;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altLang="ru-RU" sz="2000">
                <a:latin typeface="Times New Roman" panose="02020603050405020304" pitchFamily="18" charset="0"/>
                <a:cs typeface="Calibri" panose="020F0502020204030204" pitchFamily="34" charset="0"/>
              </a:rPr>
              <a:t>тестирование авторизации</a:t>
            </a:r>
            <a:r>
              <a:rPr lang="en-US" altLang="ru-RU" sz="2000">
                <a:latin typeface="Times New Roman" panose="02020603050405020304" pitchFamily="18" charset="0"/>
                <a:cs typeface="Calibri" panose="020F0502020204030204" pitchFamily="34" charset="0"/>
              </a:rPr>
              <a:t>.</a:t>
            </a:r>
            <a:r>
              <a:rPr lang="ru-RU" altLang="ru-RU" sz="2000">
                <a:latin typeface="Times New Roman" panose="02020603050405020304" pitchFamily="18" charset="0"/>
                <a:cs typeface="Calibri" panose="020F0502020204030204" pitchFamily="34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altLang="ru-RU" sz="2000">
                <a:latin typeface="Times New Roman" panose="02020603050405020304" pitchFamily="18" charset="0"/>
                <a:cs typeface="Calibri" panose="020F0502020204030204" pitchFamily="34" charset="0"/>
              </a:rPr>
              <a:t>тестирование приложения на совместимость с операционными системами Windows 8.1/10; 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altLang="ru-RU" sz="2000">
                <a:latin typeface="Times New Roman" panose="02020603050405020304" pitchFamily="18" charset="0"/>
                <a:cs typeface="Calibri" panose="020F0502020204030204" pitchFamily="34" charset="0"/>
              </a:rPr>
              <a:t>тестирование пользовательского интерфейса.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3450" y="0"/>
            <a:ext cx="7786688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latin typeface="Times New Roman" panose="02020603050405020304" pitchFamily="18" charset="0"/>
                <a:cs typeface="Times New Roman" pitchFamily="18" charset="0"/>
              </a:rPr>
              <a:t>Свежов Артём Геннадьевич. Разработка АРМ гражданина в статусе «самозанятый»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desktop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1400" dirty="0">
                <a:latin typeface="Times New Roman" panose="02020603050405020304" pitchFamily="18" charset="0"/>
                <a:cs typeface="Times New Roman" pitchFamily="18" charset="0"/>
              </a:rPr>
              <a:t> </a:t>
            </a:r>
            <a:endParaRPr lang="ru-RU" sz="14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Box 3"/>
          <p:cNvSpPr txBox="1">
            <a:spLocks noChangeArrowheads="1"/>
          </p:cNvSpPr>
          <p:nvPr/>
        </p:nvSpPr>
        <p:spPr bwMode="auto">
          <a:xfrm>
            <a:off x="66675" y="558800"/>
            <a:ext cx="89630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ru-RU" altLang="ru-RU" sz="360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технологической документации</a:t>
            </a:r>
          </a:p>
        </p:txBody>
      </p:sp>
      <p:sp>
        <p:nvSpPr>
          <p:cNvPr id="20483" name="TextBox 5"/>
          <p:cNvSpPr txBox="1">
            <a:spLocks noChangeArrowheads="1"/>
          </p:cNvSpPr>
          <p:nvPr/>
        </p:nvSpPr>
        <p:spPr bwMode="auto">
          <a:xfrm>
            <a:off x="342900" y="1331913"/>
            <a:ext cx="8410575" cy="214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2698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altLang="ru-RU" sz="28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ходе разработки программного продукта были разработаны следующие руководства: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altLang="ru-RU" sz="28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руководство пользователя;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altLang="ru-RU" sz="28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руководство администратора.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3450" y="0"/>
            <a:ext cx="7786688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latin typeface="Times New Roman" panose="02020603050405020304" pitchFamily="18" charset="0"/>
                <a:cs typeface="Times New Roman" pitchFamily="18" charset="0"/>
              </a:rPr>
              <a:t>Свежов Артём Геннадьевич. Разработка АРМ гражданина в статусе «самозанятый»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desktop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1400" dirty="0">
                <a:latin typeface="Times New Roman" panose="02020603050405020304" pitchFamily="18" charset="0"/>
                <a:cs typeface="Times New Roman" pitchFamily="18" charset="0"/>
              </a:rPr>
              <a:t> </a:t>
            </a:r>
            <a:endParaRPr lang="ru-RU" sz="14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Box 3"/>
          <p:cNvSpPr txBox="1">
            <a:spLocks noChangeArrowheads="1"/>
          </p:cNvSpPr>
          <p:nvPr/>
        </p:nvSpPr>
        <p:spPr bwMode="auto">
          <a:xfrm>
            <a:off x="3368675" y="558800"/>
            <a:ext cx="22399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ru-RU" altLang="ru-RU" sz="3600">
                <a:latin typeface="Times New Roman" panose="02020603050405020304" pitchFamily="18" charset="0"/>
                <a:cs typeface="Times New Roman" panose="02020603050405020304" pitchFamily="18" charset="0"/>
              </a:rPr>
              <a:t>Выводы</a:t>
            </a:r>
          </a:p>
        </p:txBody>
      </p:sp>
      <p:sp>
        <p:nvSpPr>
          <p:cNvPr id="21507" name="TextBox 5"/>
          <p:cNvSpPr txBox="1">
            <a:spLocks noChangeArrowheads="1"/>
          </p:cNvSpPr>
          <p:nvPr/>
        </p:nvSpPr>
        <p:spPr bwMode="auto">
          <a:xfrm>
            <a:off x="0" y="1204913"/>
            <a:ext cx="9309100" cy="494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2698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altLang="ru-RU" sz="20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проведён анализ аналогичных программных продуктов;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altLang="ru-RU" sz="20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проведён обзор предметной области;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altLang="ru-RU" sz="20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3) разработаны функциональные и нефункциональные требования к           программному продукту;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altLang="ru-RU" sz="20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4)спроектированная информационная система;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altLang="ru-RU" sz="20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7) разработан графический интерфейс пользователя;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altLang="ru-RU" sz="20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8) спроектирована и разработана база данных;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altLang="ru-RU" sz="20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9) разработаны все запланированные программные модули информационной системы;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altLang="ru-RU" sz="20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5) проведено тестирование программного обеспечения;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altLang="ru-RU" sz="20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6) составлено экономическое обоснование;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altLang="ru-RU" sz="20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7) разработана техническая документация.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3450" y="0"/>
            <a:ext cx="7786688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latin typeface="Times New Roman" panose="02020603050405020304" pitchFamily="18" charset="0"/>
                <a:cs typeface="Times New Roman" pitchFamily="18" charset="0"/>
              </a:rPr>
              <a:t>Свежов Артём Геннадьевич. Разработка АРМ гражданина в статусе «самозанятый»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desktop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1400" dirty="0">
                <a:latin typeface="Times New Roman" panose="02020603050405020304" pitchFamily="18" charset="0"/>
                <a:cs typeface="Times New Roman" pitchFamily="18" charset="0"/>
              </a:rPr>
              <a:t> </a:t>
            </a:r>
            <a:endParaRPr lang="ru-RU" sz="14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013" y="6180138"/>
            <a:ext cx="2489200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Rectangle 10"/>
          <p:cNvSpPr>
            <a:spLocks noChangeArrowheads="1"/>
          </p:cNvSpPr>
          <p:nvPr/>
        </p:nvSpPr>
        <p:spPr bwMode="auto">
          <a:xfrm>
            <a:off x="1069975" y="1660525"/>
            <a:ext cx="7488238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1600">
                <a:latin typeface="Times New Roman" panose="02020603050405020304" pitchFamily="18" charset="0"/>
                <a:cs typeface="Times New Roman" panose="02020603050405020304" pitchFamily="18" charset="0"/>
              </a:rPr>
              <a:t>Отделение</a:t>
            </a:r>
            <a:r>
              <a:rPr lang="en-US" altLang="ru-RU" sz="160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altLang="ru-RU" sz="160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Информационных технологий </a:t>
            </a:r>
            <a:r>
              <a:rPr lang="ru-RU" altLang="ru-RU" sz="2200">
                <a:cs typeface="Arial" panose="020B0604020202020204" pitchFamily="34" charset="0"/>
              </a:rPr>
              <a:t> </a:t>
            </a:r>
            <a:endParaRPr lang="en-US" altLang="ru-RU" sz="2200">
              <a:cs typeface="Arial" panose="020B0604020202020204" pitchFamily="34" charset="0"/>
            </a:endParaRPr>
          </a:p>
          <a:p>
            <a:pPr eaLnBrk="1" hangingPunct="1"/>
            <a:r>
              <a:rPr lang="ru-RU" altLang="ru-RU" sz="1600">
                <a:latin typeface="Times New Roman" panose="02020603050405020304" pitchFamily="18" charset="0"/>
                <a:cs typeface="Times New Roman" panose="02020603050405020304" pitchFamily="18" charset="0"/>
              </a:rPr>
              <a:t>Специальность:</a:t>
            </a:r>
            <a:r>
              <a:rPr lang="en-US" altLang="ru-RU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1600">
                <a:latin typeface="Times New Roman" panose="02020603050405020304" pitchFamily="18" charset="0"/>
                <a:cs typeface="Times New Roman" panose="02020603050405020304" pitchFamily="18" charset="0"/>
              </a:rPr>
              <a:t>09.02.03 «Программирование в компьютерных системах»</a:t>
            </a:r>
            <a:endParaRPr lang="ru-RU" altLang="ru-RU" sz="16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Group 23"/>
          <p:cNvGraphicFramePr>
            <a:graphicFrameLocks noGrp="1"/>
          </p:cNvGraphicFramePr>
          <p:nvPr/>
        </p:nvGraphicFramePr>
        <p:xfrm>
          <a:off x="128588" y="4068763"/>
          <a:ext cx="9015412" cy="669925"/>
        </p:xfrm>
        <a:graphic>
          <a:graphicData uri="http://schemas.openxmlformats.org/drawingml/2006/table">
            <a:tbl>
              <a:tblPr/>
              <a:tblGrid>
                <a:gridCol w="153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771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Студент</a:t>
                      </a:r>
                    </a:p>
                  </a:txBody>
                  <a:tcPr marL="91446" marR="91446" marT="45563" marB="45563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Свежов Артём Геннадьевич</a:t>
                      </a:r>
                      <a:endParaRPr kumimoji="0" lang="ru-RU" sz="16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6" marR="91446" marT="45563" marB="4556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Руководитель </a:t>
                      </a:r>
                    </a:p>
                  </a:txBody>
                  <a:tcPr marL="91446" marR="91446" marT="45563" marB="45563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lang="ru-RU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Карелина Ирина Владимировна</a:t>
                      </a:r>
                      <a:endParaRPr kumimoji="0" 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6" marR="91446" marT="45563" marB="4556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537" name="Rectangle 4"/>
          <p:cNvSpPr>
            <a:spLocks noChangeArrowheads="1"/>
          </p:cNvSpPr>
          <p:nvPr/>
        </p:nvSpPr>
        <p:spPr bwMode="auto">
          <a:xfrm>
            <a:off x="1069975" y="142875"/>
            <a:ext cx="7572375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ru-RU" altLang="ru-RU" sz="1100" b="1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ЦИФРОВОГО РАЗВИТИЯ,</a:t>
            </a:r>
            <a:endParaRPr lang="ru-RU" altLang="ru-RU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altLang="ru-RU" sz="1100" b="1">
                <a:latin typeface="Times New Roman" panose="02020603050405020304" pitchFamily="18" charset="0"/>
                <a:cs typeface="Times New Roman" panose="02020603050405020304" pitchFamily="18" charset="0"/>
              </a:rPr>
              <a:t>СВЯЗИ И МАССОВЫХ КОММУНИКАЦИЙ РОССИЙСКОЙ ФЕДЕРАЦИИ</a:t>
            </a:r>
            <a:endParaRPr lang="ru-RU" altLang="ru-RU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altLang="ru-RU" sz="1100" b="1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altLang="ru-RU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altLang="ru-RU" sz="1100" b="1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БЮДЖЕТНОЕ ОБРАЗОВАТЕЛЬНОЕ УЧРЕЖДЕНИЕ ВЫСШЕГО ОБРАЗОВАНИЯ</a:t>
            </a:r>
            <a:endParaRPr lang="ru-RU" altLang="ru-RU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altLang="ru-RU" sz="1100" b="1">
                <a:latin typeface="Times New Roman" panose="02020603050405020304" pitchFamily="18" charset="0"/>
                <a:cs typeface="Times New Roman" panose="02020603050405020304" pitchFamily="18" charset="0"/>
              </a:rPr>
              <a:t>«САНКТ-ПЕТЕРБУРГСКИЙ ГОСУДАРСТВЕННЫЙ УНИВЕРСИТЕТ ТЕЛЕКОММУНИКАЦИЙ ИМ. ПРОФ. М.А. БОНЧ-БРУЕВИЧА»</a:t>
            </a:r>
            <a:endParaRPr lang="ru-RU" altLang="ru-RU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altLang="ru-RU" sz="1100" b="1">
                <a:latin typeface="Times New Roman" panose="02020603050405020304" pitchFamily="18" charset="0"/>
                <a:cs typeface="Times New Roman" panose="02020603050405020304" pitchFamily="18" charset="0"/>
              </a:rPr>
              <a:t>(СПбГУТ)</a:t>
            </a:r>
            <a:endParaRPr lang="ru-RU" altLang="ru-RU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altLang="ru-RU" sz="1100" b="1">
                <a:latin typeface="Times New Roman" panose="02020603050405020304" pitchFamily="18" charset="0"/>
                <a:cs typeface="Times New Roman" panose="02020603050405020304" pitchFamily="18" charset="0"/>
              </a:rPr>
              <a:t>Санкт-Петербургский колледж телекоммуникаций им. Э.Т. Кренкеля</a:t>
            </a:r>
            <a:endParaRPr lang="ru-RU" altLang="ru-RU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38" name="Rectangle 8"/>
          <p:cNvSpPr>
            <a:spLocks noChangeArrowheads="1"/>
          </p:cNvSpPr>
          <p:nvPr/>
        </p:nvSpPr>
        <p:spPr bwMode="auto">
          <a:xfrm>
            <a:off x="0" y="2393950"/>
            <a:ext cx="9144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b="1"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 КВАЛИФИКАЦИОННАЯ  РАБОТА</a:t>
            </a:r>
          </a:p>
          <a:p>
            <a:pPr algn="ctr" eaLnBrk="1" hangingPunct="1"/>
            <a:r>
              <a:rPr lang="ru-RU" altLang="ru-RU" b="1">
                <a:latin typeface="Times New Roman" panose="02020603050405020304" pitchFamily="18" charset="0"/>
                <a:cs typeface="Times New Roman" panose="02020603050405020304" pitchFamily="18" charset="0"/>
              </a:rPr>
              <a:t>(проект)</a:t>
            </a:r>
          </a:p>
        </p:txBody>
      </p:sp>
      <p:sp>
        <p:nvSpPr>
          <p:cNvPr id="22539" name="Rectangle 3"/>
          <p:cNvSpPr txBox="1">
            <a:spLocks noRot="1" noChangeArrowheads="1"/>
          </p:cNvSpPr>
          <p:nvPr/>
        </p:nvSpPr>
        <p:spPr bwMode="auto">
          <a:xfrm>
            <a:off x="0" y="6416675"/>
            <a:ext cx="91440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ru-RU" altLang="ru-RU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Санкт-Петербург 2021</a:t>
            </a:r>
          </a:p>
        </p:txBody>
      </p:sp>
      <p:sp>
        <p:nvSpPr>
          <p:cNvPr id="22540" name="Rectangle 8"/>
          <p:cNvSpPr>
            <a:spLocks noChangeArrowheads="1"/>
          </p:cNvSpPr>
          <p:nvPr/>
        </p:nvSpPr>
        <p:spPr bwMode="auto">
          <a:xfrm>
            <a:off x="0" y="3348038"/>
            <a:ext cx="9144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«Разработка АРМ для гражданина в статусе «самозанятый»(</a:t>
            </a:r>
            <a:r>
              <a:rPr lang="en-US" altLang="ru-RU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desktop)</a:t>
            </a:r>
            <a:r>
              <a:rPr lang="ru-RU" altLang="ru-RU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Содержимое 2"/>
          <p:cNvSpPr txBox="1">
            <a:spLocks/>
          </p:cNvSpPr>
          <p:nvPr/>
        </p:nvSpPr>
        <p:spPr>
          <a:xfrm>
            <a:off x="142844" y="307975"/>
            <a:ext cx="8858312" cy="6143644"/>
          </a:xfrm>
          <a:prstGeom prst="rect">
            <a:avLst/>
          </a:prstGeom>
        </p:spPr>
        <p:txBody>
          <a:bodyPr>
            <a:normAutofit fontScale="92500" lnSpcReduction="20000"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marL="274320" indent="-274320" fontAlgn="auto"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defRPr/>
            </a:pPr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  <a:p>
            <a:pPr marL="274320" indent="-274320" fontAlgn="auto"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defRPr/>
            </a:pPr>
            <a:r>
              <a:rPr lang="ru-RU" sz="2200" b="1" dirty="0">
                <a:latin typeface="Times New Roman" pitchFamily="18" charset="0"/>
                <a:cs typeface="Times New Roman" pitchFamily="18" charset="0"/>
              </a:rPr>
              <a:t>Цель</a:t>
            </a:r>
            <a:r>
              <a:rPr lang="en-US" sz="2200" b="1" dirty="0">
                <a:latin typeface="Times New Roman" panose="02020603050405020304" pitchFamily="18" charset="0"/>
                <a:cs typeface="Times New Roman" pitchFamily="18" charset="0"/>
              </a:rPr>
              <a:t>:</a:t>
            </a:r>
            <a:r>
              <a:rPr lang="ru-RU" sz="2200" b="1" dirty="0">
                <a:latin typeface="Times New Roman" panose="02020603050405020304" pitchFamily="18" charset="0"/>
                <a:cs typeface="Times New Roman" pitchFamily="18" charset="0"/>
              </a:rPr>
              <a:t> </a:t>
            </a:r>
          </a:p>
          <a:p>
            <a:pPr indent="270510">
              <a:lnSpc>
                <a:spcPct val="107000"/>
              </a:lnSpc>
              <a:spcAft>
                <a:spcPts val="800"/>
              </a:spcAft>
              <a:defRPr/>
            </a:pPr>
            <a:r>
              <a:rPr lang="ru-RU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Оптимизация процессов работы страхового агента и разработка информационной системы для учета документов и отчётов.</a:t>
            </a:r>
          </a:p>
          <a:p>
            <a:pPr marL="274320" indent="-274320" fontAlgn="auto"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defRPr/>
            </a:pPr>
            <a:r>
              <a:rPr lang="ru-RU" sz="2200" b="1" dirty="0">
                <a:latin typeface="Times New Roman" panose="02020603050405020304" pitchFamily="18" charset="0"/>
                <a:cs typeface="Times New Roman" pitchFamily="18" charset="0"/>
              </a:rPr>
              <a:t>Задачи:</a:t>
            </a:r>
          </a:p>
          <a:p>
            <a:pPr indent="270510">
              <a:lnSpc>
                <a:spcPct val="107000"/>
              </a:lnSpc>
              <a:spcAft>
                <a:spcPts val="800"/>
              </a:spcAft>
              <a:defRPr/>
            </a:pPr>
            <a:r>
              <a:rPr lang="ru-RU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провести анализ аналогичных программных продуктов;</a:t>
            </a:r>
            <a:endParaRPr lang="ru-RU" sz="2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70510">
              <a:lnSpc>
                <a:spcPct val="107000"/>
              </a:lnSpc>
              <a:spcAft>
                <a:spcPts val="800"/>
              </a:spcAft>
              <a:defRPr/>
            </a:pPr>
            <a:r>
              <a:rPr lang="ru-RU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провести обзор предметной области; </a:t>
            </a:r>
            <a:endParaRPr lang="ru-RU" sz="2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70510">
              <a:lnSpc>
                <a:spcPct val="107000"/>
              </a:lnSpc>
              <a:spcAft>
                <a:spcPts val="800"/>
              </a:spcAft>
              <a:defRPr/>
            </a:pPr>
            <a:r>
              <a:rPr lang="ru-RU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3) разработать функциональные и нефункциональные требования к программному продукту;</a:t>
            </a:r>
            <a:endParaRPr lang="ru-RU" sz="2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70510">
              <a:lnSpc>
                <a:spcPct val="107000"/>
              </a:lnSpc>
              <a:spcAft>
                <a:spcPts val="800"/>
              </a:spcAft>
              <a:defRPr/>
            </a:pPr>
            <a:r>
              <a:rPr lang="ru-RU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4) спроектировать информационной системы с использованием диаграмм </a:t>
            </a:r>
            <a:r>
              <a:rPr lang="en-US" sz="2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uml</a:t>
            </a:r>
            <a:r>
              <a:rPr lang="ru-RU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2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70510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ru-RU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разработать графический проект интерфейса пользователя;</a:t>
            </a:r>
            <a:endParaRPr lang="ru-RU" sz="2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70510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  <a:r>
              <a:rPr lang="ru-RU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спроектировать и разработать базу данных;</a:t>
            </a:r>
            <a:endParaRPr lang="ru-RU" sz="2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70510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</a:t>
            </a:r>
            <a:r>
              <a:rPr lang="ru-RU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разработать программные модули информационной системы;</a:t>
            </a:r>
            <a:endParaRPr lang="ru-RU" sz="2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70510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</a:t>
            </a:r>
            <a:r>
              <a:rPr lang="ru-RU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провести тестирование программного обеспечения;</a:t>
            </a:r>
            <a:endParaRPr lang="ru-RU" sz="2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70510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</a:t>
            </a:r>
            <a:r>
              <a:rPr lang="ru-RU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сформировать требования к процессу;</a:t>
            </a:r>
            <a:endParaRPr lang="ru-RU" sz="2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70510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ru-RU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составить экономическое обоснование;</a:t>
            </a:r>
            <a:endParaRPr lang="ru-RU" sz="2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70510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sz="22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ru-RU" sz="22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ru-RU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разработать техническую документацию по проекту.</a:t>
            </a:r>
            <a:endParaRPr lang="ru-RU" sz="2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33450" y="0"/>
            <a:ext cx="7786688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latin typeface="Times New Roman" panose="02020603050405020304" pitchFamily="18" charset="0"/>
                <a:cs typeface="Times New Roman" pitchFamily="18" charset="0"/>
              </a:rPr>
              <a:t>Свежов Артём Геннадьевич. Разработка АРМ гражданина в статусе «самозанятый»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desktop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1400" dirty="0">
                <a:latin typeface="Times New Roman" panose="02020603050405020304" pitchFamily="18" charset="0"/>
                <a:cs typeface="Times New Roman" pitchFamily="18" charset="0"/>
              </a:rPr>
              <a:t> </a:t>
            </a:r>
            <a:endParaRPr lang="ru-RU" sz="14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75195" y="391623"/>
            <a:ext cx="8218488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marL="342900" indent="-342900" algn="ctr" fontAlgn="auto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1">
                  <a:shade val="75000"/>
                </a:schemeClr>
              </a:buClr>
              <a:buSzPct val="55000"/>
              <a:defRPr/>
            </a:pPr>
            <a:r>
              <a:rPr kumimoji="1" lang="ru-RU" sz="3200" dirty="0">
                <a:latin typeface="Times New Roman" panose="02020603050405020304" pitchFamily="18" charset="0"/>
                <a:cs typeface="Times New Roman" pitchFamily="18" charset="0"/>
              </a:rPr>
              <a:t>Актуальность создания АРМ для людей в статусе «самозанятый»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33450" y="0"/>
            <a:ext cx="7786688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latin typeface="Times New Roman" panose="02020603050405020304" pitchFamily="18" charset="0"/>
                <a:cs typeface="Times New Roman" pitchFamily="18" charset="0"/>
              </a:rPr>
              <a:t>Свежов Артём Геннадьевич. Разработка АРМ гражданина в статусе «самозанятый»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desktop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1400" dirty="0">
                <a:latin typeface="Times New Roman" panose="02020603050405020304" pitchFamily="18" charset="0"/>
                <a:cs typeface="Times New Roman" pitchFamily="18" charset="0"/>
              </a:rPr>
              <a:t> </a:t>
            </a:r>
            <a:endParaRPr lang="ru-RU" sz="14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  <p:pic>
        <p:nvPicPr>
          <p:cNvPr id="6148" name="Рисунок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1243013"/>
            <a:ext cx="5797550" cy="133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Рисунок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613" y="2578100"/>
            <a:ext cx="5805487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Рисунок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3921125"/>
            <a:ext cx="5797550" cy="133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Рисунок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613" y="5256213"/>
            <a:ext cx="579755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Box 3"/>
          <p:cNvSpPr txBox="1">
            <a:spLocks noChangeArrowheads="1"/>
          </p:cNvSpPr>
          <p:nvPr/>
        </p:nvSpPr>
        <p:spPr bwMode="auto">
          <a:xfrm>
            <a:off x="0" y="1789113"/>
            <a:ext cx="8897938" cy="362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altLang="ru-RU" sz="24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работа под учётными данными</a:t>
            </a:r>
            <a:r>
              <a:rPr lang="en-US" altLang="ru-RU" sz="24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altLang="ru-RU" sz="24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добавление</a:t>
            </a:r>
            <a:r>
              <a:rPr lang="en-US" altLang="ru-RU" sz="24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altLang="ru-RU" sz="24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договора, страхователя или вида страховки;</a:t>
            </a:r>
          </a:p>
          <a:p>
            <a:pPr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altLang="ru-RU" sz="24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редактирования информации по тому или иному договору;</a:t>
            </a:r>
          </a:p>
          <a:p>
            <a:pPr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altLang="ru-RU" sz="24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просмотра информации по тому или иному договору:</a:t>
            </a:r>
          </a:p>
          <a:p>
            <a:pPr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altLang="ru-RU" sz="24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возможность задания фильтрации и сортировки данных по определенным параметрам;</a:t>
            </a:r>
          </a:p>
          <a:p>
            <a:pPr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altLang="ru-RU" sz="24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удобная инсталляция;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altLang="ru-RU" sz="24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пароль пользователя хранятся в базе в виде зашифрованной ХЭШ функции.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17067" y="474662"/>
            <a:ext cx="8218488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marL="342900" indent="-342900" algn="ctr" fontAlgn="auto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1">
                  <a:shade val="75000"/>
                </a:schemeClr>
              </a:buClr>
              <a:buSzPct val="55000"/>
              <a:defRPr/>
            </a:pPr>
            <a:r>
              <a:rPr kumimoji="1" lang="ru-RU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Функциональные требования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3450" y="0"/>
            <a:ext cx="7786688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latin typeface="Times New Roman" panose="02020603050405020304" pitchFamily="18" charset="0"/>
                <a:cs typeface="Times New Roman" pitchFamily="18" charset="0"/>
              </a:rPr>
              <a:t>Свежов Артём Геннадьевич. Разработка АРМ гражданина в статусе «самозанятый»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desktop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1400" dirty="0">
                <a:latin typeface="Times New Roman" panose="02020603050405020304" pitchFamily="18" charset="0"/>
                <a:cs typeface="Times New Roman" pitchFamily="18" charset="0"/>
              </a:rPr>
              <a:t> </a:t>
            </a:r>
            <a:endParaRPr lang="ru-RU" sz="14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656431" y="523024"/>
            <a:ext cx="8218488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marL="342900" indent="-342900" algn="ctr" fontAlgn="auto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1">
                  <a:shade val="75000"/>
                </a:schemeClr>
              </a:buClr>
              <a:buSzPct val="55000"/>
              <a:defRPr/>
            </a:pPr>
            <a:r>
              <a:rPr kumimoji="1" lang="ru-RU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Нефункциональные требования</a:t>
            </a:r>
          </a:p>
        </p:txBody>
      </p:sp>
      <p:sp>
        <p:nvSpPr>
          <p:cNvPr id="8195" name="Rectangle 2"/>
          <p:cNvSpPr>
            <a:spLocks noChangeArrowheads="1"/>
          </p:cNvSpPr>
          <p:nvPr/>
        </p:nvSpPr>
        <p:spPr bwMode="auto">
          <a:xfrm>
            <a:off x="0" y="1373188"/>
            <a:ext cx="9059863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lnSpc>
                <a:spcPct val="106000"/>
              </a:lnSpc>
              <a:buFont typeface="Symbol" panose="05050102010706020507" pitchFamily="18" charset="2"/>
              <a:buChar char=""/>
            </a:pPr>
            <a:r>
              <a:rPr lang="ru-RU" altLang="ru-RU" sz="24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удобство использования;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6000"/>
              </a:lnSpc>
              <a:buFont typeface="Symbol" panose="05050102010706020507" pitchFamily="18" charset="2"/>
              <a:buChar char=""/>
            </a:pPr>
            <a:r>
              <a:rPr lang="ru-RU" altLang="ru-RU" sz="24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надежность;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6000"/>
              </a:lnSpc>
              <a:buFont typeface="Symbol" panose="05050102010706020507" pitchFamily="18" charset="2"/>
              <a:buChar char=""/>
            </a:pPr>
            <a:r>
              <a:rPr lang="ru-RU" altLang="ru-RU" sz="24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интерфейс пользователя;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6000"/>
              </a:lnSpc>
              <a:buFont typeface="Symbol" panose="05050102010706020507" pitchFamily="18" charset="2"/>
              <a:buChar char=""/>
            </a:pPr>
            <a:r>
              <a:rPr lang="ru-RU" altLang="ru-RU" sz="24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эксплуатационная пригодность; 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6000"/>
              </a:lnSpc>
              <a:buFont typeface="Symbol" panose="05050102010706020507" pitchFamily="18" charset="2"/>
              <a:buChar char=""/>
            </a:pPr>
            <a:r>
              <a:rPr lang="ru-RU" altLang="ru-RU" sz="24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требования, выдвигаемые информационной системой к среде своего функционирования;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altLang="ru-RU" sz="24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 удалении записи из базы, то удаление происходит каскадное;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altLang="ru-RU" sz="24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ни при каких условиях общий объём используемой приложением памяти не может превышать 2 ГБ;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altLang="ru-RU" sz="24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зависимости от выбранного вида договора вводимые данные будут изменяться и подвергаться проверке</a:t>
            </a:r>
            <a:r>
              <a:rPr lang="en-US" altLang="ru-RU" sz="24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altLang="ru-RU" sz="24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рекомендуемой операционной системой является </a:t>
            </a:r>
            <a:r>
              <a:rPr lang="en-US" altLang="ru-RU" sz="24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Windows</a:t>
            </a:r>
            <a:r>
              <a:rPr lang="ru-RU" altLang="ru-RU" sz="24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8+/10.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3450" y="0"/>
            <a:ext cx="7786688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latin typeface="Times New Roman" panose="02020603050405020304" pitchFamily="18" charset="0"/>
                <a:cs typeface="Times New Roman" pitchFamily="18" charset="0"/>
              </a:rPr>
              <a:t>Свежов Артём Геннадьевич. Разработка АРМ гражданина в статусе «самозанятый»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desktop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1400" dirty="0">
                <a:latin typeface="Times New Roman" panose="02020603050405020304" pitchFamily="18" charset="0"/>
                <a:cs typeface="Times New Roman" pitchFamily="18" charset="0"/>
              </a:rPr>
              <a:t> </a:t>
            </a:r>
            <a:endParaRPr lang="ru-RU" sz="14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Номер слайда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195D4D5-24AE-40B1-9F55-EFE670E6C44C}" type="slidenum">
              <a:rPr lang="ru-RU" altLang="ru-RU">
                <a:solidFill>
                  <a:srgbClr val="262626"/>
                </a:solidFill>
              </a:rPr>
              <a:pPr/>
              <a:t>6</a:t>
            </a:fld>
            <a:endParaRPr lang="ru-RU" altLang="ru-RU">
              <a:solidFill>
                <a:srgbClr val="262626"/>
              </a:solidFill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656431" y="523024"/>
            <a:ext cx="8218488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marL="342900" indent="-342900" algn="ctr" fontAlgn="auto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1">
                  <a:shade val="75000"/>
                </a:schemeClr>
              </a:buClr>
              <a:buSzPct val="55000"/>
              <a:defRPr/>
            </a:pPr>
            <a:r>
              <a:rPr lang="ru-RU" sz="3600" dirty="0">
                <a:solidFill>
                  <a:srgbClr val="000000"/>
                </a:solidFill>
                <a:latin typeface="Times" panose="02020603050405020304" pitchFamily="18" charset="0"/>
              </a:rPr>
              <a:t>Программно-аппаратные средства для разработки</a:t>
            </a:r>
            <a:endParaRPr kumimoji="1" lang="ru-RU" sz="3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220" name="Picture 10" descr="figma-logo - Transife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3" y="1871663"/>
            <a:ext cx="2843212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063" y="2101850"/>
            <a:ext cx="2676525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3651250"/>
            <a:ext cx="5149850" cy="243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33450" y="0"/>
            <a:ext cx="7786688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latin typeface="Times New Roman" panose="02020603050405020304" pitchFamily="18" charset="0"/>
                <a:cs typeface="Times New Roman" pitchFamily="18" charset="0"/>
              </a:rPr>
              <a:t>Свежов Артём Геннадьевич. Разработка АРМ гражданина в статусе «самозанятый»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desktop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1400" dirty="0">
                <a:latin typeface="Times New Roman" panose="02020603050405020304" pitchFamily="18" charset="0"/>
                <a:cs typeface="Times New Roman" pitchFamily="18" charset="0"/>
              </a:rPr>
              <a:t> </a:t>
            </a:r>
            <a:endParaRPr lang="ru-RU" sz="14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Номер слайда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F324DC9-5F61-48F1-AC88-C8C42124E7AB}" type="slidenum">
              <a:rPr lang="ru-RU" altLang="ru-RU">
                <a:solidFill>
                  <a:srgbClr val="262626"/>
                </a:solidFill>
              </a:rPr>
              <a:pPr/>
              <a:t>7</a:t>
            </a:fld>
            <a:endParaRPr lang="ru-RU" altLang="ru-RU">
              <a:solidFill>
                <a:srgbClr val="262626"/>
              </a:solidFill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656431" y="503991"/>
            <a:ext cx="8218488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marL="342900" indent="-342900" algn="ctr" fontAlgn="auto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1">
                  <a:shade val="75000"/>
                </a:schemeClr>
              </a:buClr>
              <a:buSzPct val="55000"/>
              <a:defRPr/>
            </a:pPr>
            <a:r>
              <a:rPr lang="ru-RU" sz="3600" dirty="0">
                <a:solidFill>
                  <a:srgbClr val="000000"/>
                </a:solidFill>
                <a:latin typeface="Times" panose="02020603050405020304" pitchFamily="18" charset="0"/>
              </a:rPr>
              <a:t>Архитектура программного продукта</a:t>
            </a:r>
            <a:endParaRPr kumimoji="1" lang="ru-RU" sz="3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44" name="Рисунок 9" descr="https://sergeygavaga.gitbooks.io/kurs-lektsii-testirovanie-programnogo-obespecheni/content/assets/21impo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9" t="12094" r="2353" b="2948"/>
          <a:stretch>
            <a:fillRect/>
          </a:stretch>
        </p:blipFill>
        <p:spPr bwMode="auto">
          <a:xfrm>
            <a:off x="1395413" y="2116138"/>
            <a:ext cx="6740525" cy="433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161925" y="1427281"/>
            <a:ext cx="8010525" cy="688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>
              <a:defRPr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Двухзвенная клиент-серверная архитектура.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33450" y="0"/>
            <a:ext cx="7786688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latin typeface="Times New Roman" panose="02020603050405020304" pitchFamily="18" charset="0"/>
                <a:cs typeface="Times New Roman" pitchFamily="18" charset="0"/>
              </a:rPr>
              <a:t>Свежов Артём Геннадьевич. Разработка АРМ гражданина в статусе «самозанятый»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desktop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1400" dirty="0">
                <a:latin typeface="Times New Roman" panose="02020603050405020304" pitchFamily="18" charset="0"/>
                <a:cs typeface="Times New Roman" pitchFamily="18" charset="0"/>
              </a:rPr>
              <a:t> </a:t>
            </a:r>
            <a:endParaRPr lang="ru-RU" sz="14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6940" y="307975"/>
            <a:ext cx="9077060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marL="342900" indent="-342900" algn="ctr" fontAlgn="auto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1">
                  <a:shade val="75000"/>
                </a:schemeClr>
              </a:buClr>
              <a:buSzPct val="55000"/>
              <a:defRPr/>
            </a:pPr>
            <a:r>
              <a:rPr kumimoji="1" lang="ru-RU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Проектирование программного продукта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96226" y="832528"/>
            <a:ext cx="8218488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marL="342900" indent="-342900" algn="ctr" fontAlgn="auto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1">
                  <a:shade val="75000"/>
                </a:schemeClr>
              </a:buClr>
              <a:buSzPct val="55000"/>
              <a:defRPr/>
            </a:pPr>
            <a:r>
              <a:rPr kumimoji="1" lang="ru-RU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Диаграмма вариантов использования</a:t>
            </a:r>
            <a:r>
              <a:rPr kumimoji="1"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:</a:t>
            </a:r>
            <a:endParaRPr kumimoji="1" lang="ru-RU" sz="24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26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1428750"/>
            <a:ext cx="5892800" cy="533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33450" y="0"/>
            <a:ext cx="7786688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latin typeface="Times New Roman" panose="02020603050405020304" pitchFamily="18" charset="0"/>
                <a:cs typeface="Times New Roman" pitchFamily="18" charset="0"/>
              </a:rPr>
              <a:t>Свежов Артём Геннадьевич. Разработка АРМ гражданина в статусе «самозанятый»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desktop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1400" dirty="0">
                <a:latin typeface="Times New Roman" panose="02020603050405020304" pitchFamily="18" charset="0"/>
                <a:cs typeface="Times New Roman" pitchFamily="18" charset="0"/>
              </a:rPr>
              <a:t> </a:t>
            </a:r>
            <a:endParaRPr lang="ru-RU" sz="14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6750" y="433070"/>
            <a:ext cx="9070499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marL="342900" indent="-342900" algn="ctr" fontAlgn="auto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1">
                  <a:shade val="75000"/>
                </a:schemeClr>
              </a:buClr>
              <a:buSzPct val="55000"/>
              <a:defRPr/>
            </a:pPr>
            <a:r>
              <a:rPr kumimoji="1" lang="ru-RU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Проектирование программного продукта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504824" y="1283970"/>
            <a:ext cx="8319135" cy="451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marL="342900" indent="-342900" algn="ctr" fontAlgn="auto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1">
                  <a:shade val="75000"/>
                </a:schemeClr>
              </a:buClr>
              <a:buSzPct val="55000"/>
              <a:defRPr/>
            </a:pPr>
            <a:r>
              <a:rPr kumimoji="1" lang="ru-RU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Диаграмма последовательностей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04825" y="1504951"/>
            <a:ext cx="8218488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marL="342900" indent="-342900" algn="ctr" fontAlgn="auto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1">
                  <a:shade val="75000"/>
                </a:schemeClr>
              </a:buClr>
              <a:buSzPct val="55000"/>
              <a:defRPr/>
            </a:pPr>
            <a:r>
              <a:rPr kumimoji="1" lang="ru-RU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Для авторизации</a:t>
            </a:r>
          </a:p>
        </p:txBody>
      </p:sp>
      <p:pic>
        <p:nvPicPr>
          <p:cNvPr id="12293" name="Рисунок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2" b="1855"/>
          <a:stretch>
            <a:fillRect/>
          </a:stretch>
        </p:blipFill>
        <p:spPr bwMode="auto">
          <a:xfrm>
            <a:off x="1422400" y="2968625"/>
            <a:ext cx="6230938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33450" y="0"/>
            <a:ext cx="7786688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latin typeface="Times New Roman" panose="02020603050405020304" pitchFamily="18" charset="0"/>
                <a:cs typeface="Times New Roman" pitchFamily="18" charset="0"/>
              </a:rPr>
              <a:t>Свежов Артём Геннадьевич. Разработка АРМ гражданина в статусе «самозанятый»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desktop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1400" dirty="0">
                <a:latin typeface="Times New Roman" panose="02020603050405020304" pitchFamily="18" charset="0"/>
                <a:cs typeface="Times New Roman" pitchFamily="18" charset="0"/>
              </a:rPr>
              <a:t> </a:t>
            </a:r>
            <a:endParaRPr lang="ru-RU" sz="14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Тема Office">
  <a:themeElements>
    <a:clrScheme name="Бумажная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1958</TotalTime>
  <Words>884</Words>
  <Application>Microsoft Office PowerPoint</Application>
  <PresentationFormat>Экран (4:3)</PresentationFormat>
  <Paragraphs>133</Paragraphs>
  <Slides>19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7" baseType="lpstr">
      <vt:lpstr>Arial</vt:lpstr>
      <vt:lpstr>Calibri</vt:lpstr>
      <vt:lpstr>Symbol</vt:lpstr>
      <vt:lpstr>Times</vt:lpstr>
      <vt:lpstr>Times New Roman</vt:lpstr>
      <vt:lpstr>Wingdings</vt:lpstr>
      <vt:lpstr>Wingdings 2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Кривоносова</dc:creator>
  <cp:lastModifiedBy>Артём Свежов</cp:lastModifiedBy>
  <cp:revision>208</cp:revision>
  <dcterms:created xsi:type="dcterms:W3CDTF">2010-06-18T09:27:04Z</dcterms:created>
  <dcterms:modified xsi:type="dcterms:W3CDTF">2021-12-07T09:27:59Z</dcterms:modified>
</cp:coreProperties>
</file>